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DD1B13-98EE-4959-BED2-3C96633FC1C6}" v="6" dt="2022-08-19T19:40:22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dd Schultz" userId="d18eead3abe991c7" providerId="LiveId" clId="{04DD1B13-98EE-4959-BED2-3C96633FC1C6}"/>
    <pc:docChg chg="undo custSel addSld delSld modSld">
      <pc:chgData name="Todd Schultz" userId="d18eead3abe991c7" providerId="LiveId" clId="{04DD1B13-98EE-4959-BED2-3C96633FC1C6}" dt="2022-08-19T19:54:59.722" v="2385" actId="947"/>
      <pc:docMkLst>
        <pc:docMk/>
      </pc:docMkLst>
      <pc:sldChg chg="modSp mod">
        <pc:chgData name="Todd Schultz" userId="d18eead3abe991c7" providerId="LiveId" clId="{04DD1B13-98EE-4959-BED2-3C96633FC1C6}" dt="2022-08-19T18:52:40.177" v="649" actId="255"/>
        <pc:sldMkLst>
          <pc:docMk/>
          <pc:sldMk cId="2588599456" sldId="257"/>
        </pc:sldMkLst>
        <pc:spChg chg="mod">
          <ac:chgData name="Todd Schultz" userId="d18eead3abe991c7" providerId="LiveId" clId="{04DD1B13-98EE-4959-BED2-3C96633FC1C6}" dt="2022-08-19T18:52:40.177" v="649" actId="255"/>
          <ac:spMkLst>
            <pc:docMk/>
            <pc:sldMk cId="2588599456" sldId="257"/>
            <ac:spMk id="3" creationId="{3DAA064C-6EE7-A495-0CF5-130E484493FB}"/>
          </ac:spMkLst>
        </pc:spChg>
      </pc:sldChg>
      <pc:sldChg chg="modSp new mod">
        <pc:chgData name="Todd Schultz" userId="d18eead3abe991c7" providerId="LiveId" clId="{04DD1B13-98EE-4959-BED2-3C96633FC1C6}" dt="2022-08-19T18:53:19.487" v="673" actId="20577"/>
        <pc:sldMkLst>
          <pc:docMk/>
          <pc:sldMk cId="3002582340" sldId="258"/>
        </pc:sldMkLst>
        <pc:spChg chg="mod">
          <ac:chgData name="Todd Schultz" userId="d18eead3abe991c7" providerId="LiveId" clId="{04DD1B13-98EE-4959-BED2-3C96633FC1C6}" dt="2022-08-19T18:42:59.958" v="16" actId="20577"/>
          <ac:spMkLst>
            <pc:docMk/>
            <pc:sldMk cId="3002582340" sldId="258"/>
            <ac:spMk id="2" creationId="{B8AD0DC2-A068-0EF2-069C-865FA56E8489}"/>
          </ac:spMkLst>
        </pc:spChg>
        <pc:spChg chg="mod">
          <ac:chgData name="Todd Schultz" userId="d18eead3abe991c7" providerId="LiveId" clId="{04DD1B13-98EE-4959-BED2-3C96633FC1C6}" dt="2022-08-19T18:53:19.487" v="673" actId="20577"/>
          <ac:spMkLst>
            <pc:docMk/>
            <pc:sldMk cId="3002582340" sldId="258"/>
            <ac:spMk id="3" creationId="{6AA3969C-F07F-A0DC-0ABA-2F93152236CD}"/>
          </ac:spMkLst>
        </pc:spChg>
      </pc:sldChg>
      <pc:sldChg chg="addSp delSp modSp new mod">
        <pc:chgData name="Todd Schultz" userId="d18eead3abe991c7" providerId="LiveId" clId="{04DD1B13-98EE-4959-BED2-3C96633FC1C6}" dt="2022-08-19T18:55:03.927" v="701" actId="20577"/>
        <pc:sldMkLst>
          <pc:docMk/>
          <pc:sldMk cId="3819284948" sldId="259"/>
        </pc:sldMkLst>
        <pc:spChg chg="mod">
          <ac:chgData name="Todd Schultz" userId="d18eead3abe991c7" providerId="LiveId" clId="{04DD1B13-98EE-4959-BED2-3C96633FC1C6}" dt="2022-08-19T18:55:03.927" v="701" actId="20577"/>
          <ac:spMkLst>
            <pc:docMk/>
            <pc:sldMk cId="3819284948" sldId="259"/>
            <ac:spMk id="2" creationId="{5D72B175-CF7F-B765-014A-A1CF80CEBDFF}"/>
          </ac:spMkLst>
        </pc:spChg>
        <pc:spChg chg="del">
          <ac:chgData name="Todd Schultz" userId="d18eead3abe991c7" providerId="LiveId" clId="{04DD1B13-98EE-4959-BED2-3C96633FC1C6}" dt="2022-08-19T18:54:01.501" v="675"/>
          <ac:spMkLst>
            <pc:docMk/>
            <pc:sldMk cId="3819284948" sldId="259"/>
            <ac:spMk id="3" creationId="{359940B5-3540-183C-10CB-19C979B57C7F}"/>
          </ac:spMkLst>
        </pc:spChg>
        <pc:picChg chg="add mod">
          <ac:chgData name="Todd Schultz" userId="d18eead3abe991c7" providerId="LiveId" clId="{04DD1B13-98EE-4959-BED2-3C96633FC1C6}" dt="2022-08-19T18:54:01.501" v="675"/>
          <ac:picMkLst>
            <pc:docMk/>
            <pc:sldMk cId="3819284948" sldId="259"/>
            <ac:picMk id="1026" creationId="{DF8273D1-5DD2-BA37-6239-260F6FE0163B}"/>
          </ac:picMkLst>
        </pc:picChg>
      </pc:sldChg>
      <pc:sldChg chg="modSp new mod">
        <pc:chgData name="Todd Schultz" userId="d18eead3abe991c7" providerId="LiveId" clId="{04DD1B13-98EE-4959-BED2-3C96633FC1C6}" dt="2022-08-19T19:54:59.722" v="2385" actId="947"/>
        <pc:sldMkLst>
          <pc:docMk/>
          <pc:sldMk cId="3188345055" sldId="260"/>
        </pc:sldMkLst>
        <pc:spChg chg="mod">
          <ac:chgData name="Todd Schultz" userId="d18eead3abe991c7" providerId="LiveId" clId="{04DD1B13-98EE-4959-BED2-3C96633FC1C6}" dt="2022-08-19T19:02:43.034" v="723" actId="20577"/>
          <ac:spMkLst>
            <pc:docMk/>
            <pc:sldMk cId="3188345055" sldId="260"/>
            <ac:spMk id="2" creationId="{D22B1E6E-FEA8-5510-687D-80C18EEBAD6B}"/>
          </ac:spMkLst>
        </pc:spChg>
        <pc:spChg chg="mod">
          <ac:chgData name="Todd Schultz" userId="d18eead3abe991c7" providerId="LiveId" clId="{04DD1B13-98EE-4959-BED2-3C96633FC1C6}" dt="2022-08-19T19:54:59.722" v="2385" actId="947"/>
          <ac:spMkLst>
            <pc:docMk/>
            <pc:sldMk cId="3188345055" sldId="260"/>
            <ac:spMk id="3" creationId="{0BA9C35A-4782-DD63-8B0F-CCFC866363B1}"/>
          </ac:spMkLst>
        </pc:spChg>
      </pc:sldChg>
      <pc:sldChg chg="addSp delSp modSp new mod">
        <pc:chgData name="Todd Schultz" userId="d18eead3abe991c7" providerId="LiveId" clId="{04DD1B13-98EE-4959-BED2-3C96633FC1C6}" dt="2022-08-19T19:40:22.068" v="2235"/>
        <pc:sldMkLst>
          <pc:docMk/>
          <pc:sldMk cId="3311660245" sldId="261"/>
        </pc:sldMkLst>
        <pc:spChg chg="mod">
          <ac:chgData name="Todd Schultz" userId="d18eead3abe991c7" providerId="LiveId" clId="{04DD1B13-98EE-4959-BED2-3C96633FC1C6}" dt="2022-08-19T19:39:41.627" v="2233" actId="20577"/>
          <ac:spMkLst>
            <pc:docMk/>
            <pc:sldMk cId="3311660245" sldId="261"/>
            <ac:spMk id="2" creationId="{07181F2D-EB72-F06C-942A-FC1719325368}"/>
          </ac:spMkLst>
        </pc:spChg>
        <pc:spChg chg="del">
          <ac:chgData name="Todd Schultz" userId="d18eead3abe991c7" providerId="LiveId" clId="{04DD1B13-98EE-4959-BED2-3C96633FC1C6}" dt="2022-08-19T19:39:44.371" v="2234" actId="22"/>
          <ac:spMkLst>
            <pc:docMk/>
            <pc:sldMk cId="3311660245" sldId="261"/>
            <ac:spMk id="3" creationId="{65F290E8-C78E-51AF-EED1-4A540638F462}"/>
          </ac:spMkLst>
        </pc:spChg>
        <pc:picChg chg="add mod ord">
          <ac:chgData name="Todd Schultz" userId="d18eead3abe991c7" providerId="LiveId" clId="{04DD1B13-98EE-4959-BED2-3C96633FC1C6}" dt="2022-08-19T19:40:22.068" v="2235"/>
          <ac:picMkLst>
            <pc:docMk/>
            <pc:sldMk cId="3311660245" sldId="261"/>
            <ac:picMk id="5" creationId="{5946C4DE-789D-1CD1-9A91-2199577396E9}"/>
          </ac:picMkLst>
        </pc:picChg>
      </pc:sldChg>
      <pc:sldChg chg="modSp new del mod">
        <pc:chgData name="Todd Schultz" userId="d18eead3abe991c7" providerId="LiveId" clId="{04DD1B13-98EE-4959-BED2-3C96633FC1C6}" dt="2022-08-19T19:43:05.613" v="2309" actId="2696"/>
        <pc:sldMkLst>
          <pc:docMk/>
          <pc:sldMk cId="2146620358" sldId="262"/>
        </pc:sldMkLst>
        <pc:spChg chg="mod">
          <ac:chgData name="Todd Schultz" userId="d18eead3abe991c7" providerId="LiveId" clId="{04DD1B13-98EE-4959-BED2-3C96633FC1C6}" dt="2022-08-19T19:42:56.460" v="2308" actId="20577"/>
          <ac:spMkLst>
            <pc:docMk/>
            <pc:sldMk cId="2146620358" sldId="262"/>
            <ac:spMk id="2" creationId="{14D8179D-011F-5D33-09A0-680AF34547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48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3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4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22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913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13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7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4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05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5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AB262D-B07F-4562-ACE2-259843B7EE36}" type="datetimeFigureOut">
              <a:rPr lang="en-US" smtClean="0"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4A08FE-5514-4C39-B0E8-B982026D91F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27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schultz.azurewebsites.net/courses/AIST3610/content/ProjNPV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A6067-46C1-5628-484B-AA0F49C69C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Two Simple Project Economic Analysis Examples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314B6C-C8F4-81F1-337B-047605D0CE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78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AEB0-321A-E894-E047-A7ACCB5E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A064C-6EE7-A495-0CF5-130E48449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 pick-3 lottery costs $1 to enter. If you match all three digits you get $500 otherwise nothing. What can you expect if you play this lottery by buying one ticket?</a:t>
            </a:r>
          </a:p>
          <a:p>
            <a:pPr marL="384048" lvl="2" indent="0">
              <a:spcBef>
                <a:spcPts val="1200"/>
              </a:spcBef>
              <a:buNone/>
            </a:pPr>
            <a:r>
              <a:rPr lang="en-US" sz="2400" dirty="0"/>
              <a:t>0.1% of the time (1 out of 1,000) you will match 3 digits and end up $499 ahead (the $500 prize less the $1 entry)</a:t>
            </a:r>
          </a:p>
          <a:p>
            <a:pPr marL="384048" lvl="2" indent="0">
              <a:spcBef>
                <a:spcPts val="1200"/>
              </a:spcBef>
              <a:buNone/>
            </a:pPr>
            <a:r>
              <a:rPr lang="en-US" sz="2400" dirty="0"/>
              <a:t>99.9% of the time you end up behind $1 for entering the lottery</a:t>
            </a:r>
          </a:p>
          <a:p>
            <a:pPr marL="384048" lvl="2" indent="0">
              <a:spcBef>
                <a:spcPts val="1200"/>
              </a:spcBef>
              <a:buNone/>
            </a:pPr>
            <a:r>
              <a:rPr lang="en-US" sz="2400" dirty="0"/>
              <a:t>Your ‘expected value’ is .001 * 499 + .999 * -1 = -.50</a:t>
            </a:r>
          </a:p>
          <a:p>
            <a:pPr marL="201168" lvl="1" indent="0">
              <a:spcBef>
                <a:spcPts val="1200"/>
              </a:spcBef>
              <a:buNone/>
            </a:pPr>
            <a:r>
              <a:rPr lang="en-US" sz="2400" dirty="0"/>
              <a:t>On average you lose $0.50 every time you play this lottery (typical for most state lotteries). Ironically, this is called ‘expected value’ even though never really expect to see this particular result; it’s really a long-term average.</a:t>
            </a:r>
          </a:p>
        </p:txBody>
      </p:sp>
    </p:spTree>
    <p:extLst>
      <p:ext uri="{BB962C8B-B14F-4D97-AF65-F5344CB8AC3E}">
        <p14:creationId xmlns:p14="http://schemas.microsoft.com/office/powerpoint/2010/main" val="2588599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D0DC2-A068-0EF2-069C-865FA56E8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Average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3969C-F07F-A0DC-0ABA-2F9315223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Assuming you can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Identify the possible (mutually exclusive, exhaustive) outcomes of a project, e.g., outcomes 1 thru 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Derive or estimate the likelihood of each outcome (the sum of which should be 1.0 since the list of outcomes is mutually exclusive and exhaustive), e.g., p</a:t>
            </a:r>
            <a:r>
              <a:rPr lang="en-US" baseline="-25000" dirty="0"/>
              <a:t>1</a:t>
            </a:r>
            <a:r>
              <a:rPr lang="en-US" dirty="0"/>
              <a:t> thru p</a:t>
            </a:r>
            <a:r>
              <a:rPr lang="en-US" baseline="-25000" dirty="0"/>
              <a:t>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Derive or estimate the value, usually in money, resulting from each outcome, e.g., v</a:t>
            </a:r>
            <a:r>
              <a:rPr lang="en-US" baseline="-25000" dirty="0"/>
              <a:t>1</a:t>
            </a:r>
            <a:r>
              <a:rPr lang="en-US" dirty="0"/>
              <a:t> thru v</a:t>
            </a:r>
            <a:r>
              <a:rPr lang="en-US" baseline="-25000" dirty="0"/>
              <a:t>n</a:t>
            </a:r>
          </a:p>
          <a:p>
            <a:pPr marL="0" indent="0">
              <a:buNone/>
            </a:pPr>
            <a:r>
              <a:rPr lang="en-US" dirty="0"/>
              <a:t>the expected value is the weighted average of the values using the likelihoods as weights</a:t>
            </a:r>
          </a:p>
          <a:p>
            <a:pPr marL="0" indent="0">
              <a:buNone/>
            </a:pPr>
            <a:r>
              <a:rPr lang="en-US" dirty="0"/>
              <a:t>	EV = p</a:t>
            </a:r>
            <a:r>
              <a:rPr lang="en-US" baseline="-25000" dirty="0"/>
              <a:t>1</a:t>
            </a: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+ … p</a:t>
            </a:r>
            <a:r>
              <a:rPr lang="en-US" baseline="-25000" dirty="0"/>
              <a:t>n</a:t>
            </a:r>
            <a:r>
              <a:rPr lang="en-US" dirty="0"/>
              <a:t>v</a:t>
            </a:r>
            <a:r>
              <a:rPr lang="en-US" baseline="-25000" dirty="0"/>
              <a:t>n</a:t>
            </a:r>
          </a:p>
          <a:p>
            <a:pPr marL="0" indent="0">
              <a:buNone/>
            </a:pPr>
            <a:r>
              <a:rPr lang="en-US" dirty="0"/>
              <a:t>Not perfect but a standard, effective way to help address uncertainty in outcomes.</a:t>
            </a:r>
          </a:p>
        </p:txBody>
      </p:sp>
    </p:spTree>
    <p:extLst>
      <p:ext uri="{BB962C8B-B14F-4D97-AF65-F5344CB8AC3E}">
        <p14:creationId xmlns:p14="http://schemas.microsoft.com/office/powerpoint/2010/main" val="3002582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2B175-CF7F-B765-014A-A1CF80CEB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SAD Chapter 1, Mini-Case 3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F8273D1-5DD2-BA37-6239-260F6FE016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1911130"/>
            <a:ext cx="10058400" cy="389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28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1E6E-FEA8-5510-687D-80C18EEBA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Value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9C35A-4782-DD63-8B0F-CCFC86636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Key principle: A dollar paid to you in the future does not have the same worth, almost always less or discounted, than a dollar you have or are paid today. Why?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Inflation: If annual inflation is 8% then what – on average – costs $1.00 now will cost $1.08 in a year. So, $1.00 paid to you in a year is worth $1*(1.00 / 1.08) ≈ $.93 … a dollar in one year will have 93 cents of buying power in todays terms.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Opportunity: If investments can return 10% annually then (about) $.91 ≈ $1*(1.00/1.10) could be invested now to have $1 in a year, so a dollar next year is worth 91 cents today.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Risk: If there is a 2% chance annually that a dollar promised in a year won’t be paid back then the expected value of $1 next year is 98 cents today (.98*1 + .02*0) or, using ‘odds’ of .02/(1-.02) ≈ .0204, $98 ≈ $1*(1.00/1.0204).</a:t>
            </a:r>
          </a:p>
          <a:p>
            <a:pPr marL="0" indent="0">
              <a:buNone/>
            </a:pPr>
            <a:r>
              <a:rPr lang="en-US" dirty="0"/>
              <a:t>In each case $1 in a year is worth 1/(1+r) dollars in a year for a ‘discount rate’ r (inflation, opportunity for gains, odds of no payback; often, a combination). With compounding, a dollar in n years is worth 1/(1+r)</a:t>
            </a:r>
            <a:r>
              <a:rPr lang="en-US" baseline="30000" dirty="0"/>
              <a:t>n</a:t>
            </a:r>
            <a:r>
              <a:rPr lang="en-US" dirty="0"/>
              <a:t> dollars now.</a:t>
            </a:r>
          </a:p>
        </p:txBody>
      </p:sp>
    </p:spTree>
    <p:extLst>
      <p:ext uri="{BB962C8B-B14F-4D97-AF65-F5344CB8AC3E}">
        <p14:creationId xmlns:p14="http://schemas.microsoft.com/office/powerpoint/2010/main" val="3188345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1F2D-EB72-F06C-942A-FC1719325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NPV Worksheet</a:t>
            </a:r>
          </a:p>
        </p:txBody>
      </p:sp>
      <p:pic>
        <p:nvPicPr>
          <p:cNvPr id="5" name="Content Placeholder 4">
            <a:hlinkClick r:id="rId2"/>
            <a:extLst>
              <a:ext uri="{FF2B5EF4-FFF2-40B4-BE49-F238E27FC236}">
                <a16:creationId xmlns:a16="http://schemas.microsoft.com/office/drawing/2014/main" id="{5946C4DE-789D-1CD1-9A91-2199577396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21984" y="1846263"/>
            <a:ext cx="6208357" cy="4022725"/>
          </a:xfrm>
        </p:spPr>
      </p:pic>
    </p:spTree>
    <p:extLst>
      <p:ext uri="{BB962C8B-B14F-4D97-AF65-F5344CB8AC3E}">
        <p14:creationId xmlns:p14="http://schemas.microsoft.com/office/powerpoint/2010/main" val="33116602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569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Retrospect</vt:lpstr>
      <vt:lpstr>Two Simple Project Economic Analysis Examples</vt:lpstr>
      <vt:lpstr>Expected Value</vt:lpstr>
      <vt:lpstr>Weighted Average</vt:lpstr>
      <vt:lpstr>SAD Chapter 1, Mini-Case 3</vt:lpstr>
      <vt:lpstr>Present Value Concept</vt:lpstr>
      <vt:lpstr>Project NPV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Simple Project Economic Analysis Examples</dc:title>
  <dc:creator>Todd Schultz</dc:creator>
  <cp:lastModifiedBy>Todd Schultz</cp:lastModifiedBy>
  <cp:revision>1</cp:revision>
  <dcterms:created xsi:type="dcterms:W3CDTF">2022-08-19T18:23:37Z</dcterms:created>
  <dcterms:modified xsi:type="dcterms:W3CDTF">2022-08-19T19:55:04Z</dcterms:modified>
</cp:coreProperties>
</file>