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F8B1E0-E082-48FA-AD73-DB34EF006DE3}" v="14" dt="2023-02-01T14:08:23.1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dd Schultz" userId="d18eead3abe991c7" providerId="LiveId" clId="{D7F8B1E0-E082-48FA-AD73-DB34EF006DE3}"/>
    <pc:docChg chg="custSel modSld">
      <pc:chgData name="Todd Schultz" userId="d18eead3abe991c7" providerId="LiveId" clId="{D7F8B1E0-E082-48FA-AD73-DB34EF006DE3}" dt="2023-02-01T18:17:30.973" v="88" actId="14100"/>
      <pc:docMkLst>
        <pc:docMk/>
      </pc:docMkLst>
      <pc:sldChg chg="addSp delSp modSp mod">
        <pc:chgData name="Todd Schultz" userId="d18eead3abe991c7" providerId="LiveId" clId="{D7F8B1E0-E082-48FA-AD73-DB34EF006DE3}" dt="2023-02-01T14:08:23.170" v="18" actId="1076"/>
        <pc:sldMkLst>
          <pc:docMk/>
          <pc:sldMk cId="1389470423" sldId="257"/>
        </pc:sldMkLst>
        <pc:spChg chg="mod">
          <ac:chgData name="Todd Schultz" userId="d18eead3abe991c7" providerId="LiveId" clId="{D7F8B1E0-E082-48FA-AD73-DB34EF006DE3}" dt="2023-02-01T14:08:08.491" v="15" actId="14100"/>
          <ac:spMkLst>
            <pc:docMk/>
            <pc:sldMk cId="1389470423" sldId="257"/>
            <ac:spMk id="6" creationId="{76373AA4-4AEC-36B4-A9EB-0135BE9D3BEC}"/>
          </ac:spMkLst>
        </pc:spChg>
        <pc:spChg chg="mod">
          <ac:chgData name="Todd Schultz" userId="d18eead3abe991c7" providerId="LiveId" clId="{D7F8B1E0-E082-48FA-AD73-DB34EF006DE3}" dt="2023-02-01T14:08:18.455" v="17" actId="1076"/>
          <ac:spMkLst>
            <pc:docMk/>
            <pc:sldMk cId="1389470423" sldId="257"/>
            <ac:spMk id="8" creationId="{481A5647-6F51-1E43-65B9-DC0B1FF75B09}"/>
          </ac:spMkLst>
        </pc:spChg>
        <pc:picChg chg="add mod">
          <ac:chgData name="Todd Schultz" userId="d18eead3abe991c7" providerId="LiveId" clId="{D7F8B1E0-E082-48FA-AD73-DB34EF006DE3}" dt="2023-02-01T14:08:23.170" v="18" actId="1076"/>
          <ac:picMkLst>
            <pc:docMk/>
            <pc:sldMk cId="1389470423" sldId="257"/>
            <ac:picMk id="3" creationId="{4D9565B9-82CA-914D-CF19-F8EFCF1A8C7C}"/>
          </ac:picMkLst>
        </pc:picChg>
        <pc:picChg chg="del mod">
          <ac:chgData name="Todd Schultz" userId="d18eead3abe991c7" providerId="LiveId" clId="{D7F8B1E0-E082-48FA-AD73-DB34EF006DE3}" dt="2023-02-01T14:05:24.442" v="9" actId="21"/>
          <ac:picMkLst>
            <pc:docMk/>
            <pc:sldMk cId="1389470423" sldId="257"/>
            <ac:picMk id="1026" creationId="{66986463-D61E-DC30-4C4C-97678BE54383}"/>
          </ac:picMkLst>
        </pc:picChg>
      </pc:sldChg>
      <pc:sldChg chg="addSp delSp modSp mod">
        <pc:chgData name="Todd Schultz" userId="d18eead3abe991c7" providerId="LiveId" clId="{D7F8B1E0-E082-48FA-AD73-DB34EF006DE3}" dt="2023-02-01T18:17:30.973" v="88" actId="14100"/>
        <pc:sldMkLst>
          <pc:docMk/>
          <pc:sldMk cId="2565931438" sldId="258"/>
        </pc:sldMkLst>
        <pc:picChg chg="del">
          <ac:chgData name="Todd Schultz" userId="d18eead3abe991c7" providerId="LiveId" clId="{D7F8B1E0-E082-48FA-AD73-DB34EF006DE3}" dt="2023-02-01T18:17:02.053" v="83" actId="478"/>
          <ac:picMkLst>
            <pc:docMk/>
            <pc:sldMk cId="2565931438" sldId="258"/>
            <ac:picMk id="4" creationId="{102CA247-48AA-34DB-36C6-2AE071E402B6}"/>
          </ac:picMkLst>
        </pc:picChg>
        <pc:picChg chg="add mod">
          <ac:chgData name="Todd Schultz" userId="d18eead3abe991c7" providerId="LiveId" clId="{D7F8B1E0-E082-48FA-AD73-DB34EF006DE3}" dt="2023-02-01T18:17:30.973" v="88" actId="14100"/>
          <ac:picMkLst>
            <pc:docMk/>
            <pc:sldMk cId="2565931438" sldId="258"/>
            <ac:picMk id="8" creationId="{6698DE16-79A7-BDAC-EAE4-1DE928DAA427}"/>
          </ac:picMkLst>
        </pc:picChg>
      </pc:sldChg>
      <pc:sldChg chg="modSp mod">
        <pc:chgData name="Todd Schultz" userId="d18eead3abe991c7" providerId="LiveId" clId="{D7F8B1E0-E082-48FA-AD73-DB34EF006DE3}" dt="2023-02-01T14:18:03.192" v="73" actId="14100"/>
        <pc:sldMkLst>
          <pc:docMk/>
          <pc:sldMk cId="207260545" sldId="259"/>
        </pc:sldMkLst>
        <pc:spChg chg="mod">
          <ac:chgData name="Todd Schultz" userId="d18eead3abe991c7" providerId="LiveId" clId="{D7F8B1E0-E082-48FA-AD73-DB34EF006DE3}" dt="2023-02-01T14:18:03.192" v="73" actId="14100"/>
          <ac:spMkLst>
            <pc:docMk/>
            <pc:sldMk cId="207260545" sldId="259"/>
            <ac:spMk id="2" creationId="{A70F49D6-0845-C1AE-3445-F1F037F2F5EA}"/>
          </ac:spMkLst>
        </pc:spChg>
      </pc:sldChg>
      <pc:sldChg chg="modSp mod">
        <pc:chgData name="Todd Schultz" userId="d18eead3abe991c7" providerId="LiveId" clId="{D7F8B1E0-E082-48FA-AD73-DB34EF006DE3}" dt="2023-02-01T14:09:36.851" v="21" actId="255"/>
        <pc:sldMkLst>
          <pc:docMk/>
          <pc:sldMk cId="2084569817" sldId="260"/>
        </pc:sldMkLst>
        <pc:spChg chg="mod">
          <ac:chgData name="Todd Schultz" userId="d18eead3abe991c7" providerId="LiveId" clId="{D7F8B1E0-E082-48FA-AD73-DB34EF006DE3}" dt="2023-02-01T14:09:28.405" v="20" actId="255"/>
          <ac:spMkLst>
            <pc:docMk/>
            <pc:sldMk cId="2084569817" sldId="260"/>
            <ac:spMk id="5" creationId="{23192E5F-2599-BACD-8DDA-E4A0CCDE83E0}"/>
          </ac:spMkLst>
        </pc:spChg>
        <pc:spChg chg="mod">
          <ac:chgData name="Todd Schultz" userId="d18eead3abe991c7" providerId="LiveId" clId="{D7F8B1E0-E082-48FA-AD73-DB34EF006DE3}" dt="2023-02-01T14:09:36.851" v="21" actId="255"/>
          <ac:spMkLst>
            <pc:docMk/>
            <pc:sldMk cId="2084569817" sldId="260"/>
            <ac:spMk id="9" creationId="{E9006E83-7973-9900-4F4E-02E8D88F43D0}"/>
          </ac:spMkLst>
        </pc:spChg>
      </pc:sldChg>
      <pc:sldChg chg="modSp mod">
        <pc:chgData name="Todd Schultz" userId="d18eead3abe991c7" providerId="LiveId" clId="{D7F8B1E0-E082-48FA-AD73-DB34EF006DE3}" dt="2023-02-01T18:01:35.249" v="82" actId="20577"/>
        <pc:sldMkLst>
          <pc:docMk/>
          <pc:sldMk cId="2059842997" sldId="261"/>
        </pc:sldMkLst>
        <pc:spChg chg="mod">
          <ac:chgData name="Todd Schultz" userId="d18eead3abe991c7" providerId="LiveId" clId="{D7F8B1E0-E082-48FA-AD73-DB34EF006DE3}" dt="2023-02-01T14:02:53.851" v="0" actId="27636"/>
          <ac:spMkLst>
            <pc:docMk/>
            <pc:sldMk cId="2059842997" sldId="261"/>
            <ac:spMk id="2" creationId="{A70F49D6-0845-C1AE-3445-F1F037F2F5EA}"/>
          </ac:spMkLst>
        </pc:spChg>
        <pc:spChg chg="mod">
          <ac:chgData name="Todd Schultz" userId="d18eead3abe991c7" providerId="LiveId" clId="{D7F8B1E0-E082-48FA-AD73-DB34EF006DE3}" dt="2023-02-01T14:11:03.369" v="52" actId="20577"/>
          <ac:spMkLst>
            <pc:docMk/>
            <pc:sldMk cId="2059842997" sldId="261"/>
            <ac:spMk id="6" creationId="{B3BAE50A-DDCD-8646-B49B-CFBDB2A23CBD}"/>
          </ac:spMkLst>
        </pc:spChg>
        <pc:spChg chg="mod">
          <ac:chgData name="Todd Schultz" userId="d18eead3abe991c7" providerId="LiveId" clId="{D7F8B1E0-E082-48FA-AD73-DB34EF006DE3}" dt="2023-02-01T18:01:35.249" v="82" actId="20577"/>
          <ac:spMkLst>
            <pc:docMk/>
            <pc:sldMk cId="2059842997" sldId="261"/>
            <ac:spMk id="28" creationId="{13E0F71B-086F-6291-808E-6A3E564115B4}"/>
          </ac:spMkLst>
        </pc:spChg>
        <pc:spChg chg="mod">
          <ac:chgData name="Todd Schultz" userId="d18eead3abe991c7" providerId="LiveId" clId="{D7F8B1E0-E082-48FA-AD73-DB34EF006DE3}" dt="2023-02-01T14:11:39.560" v="69" actId="20577"/>
          <ac:spMkLst>
            <pc:docMk/>
            <pc:sldMk cId="2059842997" sldId="261"/>
            <ac:spMk id="29" creationId="{95C9BC64-C8A1-C13C-E163-BCAA69EB7061}"/>
          </ac:spMkLst>
        </pc:spChg>
      </pc:sldChg>
      <pc:sldChg chg="modSp mod">
        <pc:chgData name="Todd Schultz" userId="d18eead3abe991c7" providerId="LiveId" clId="{D7F8B1E0-E082-48FA-AD73-DB34EF006DE3}" dt="2023-02-01T18:01:23.874" v="76" actId="20577"/>
        <pc:sldMkLst>
          <pc:docMk/>
          <pc:sldMk cId="1011033503" sldId="262"/>
        </pc:sldMkLst>
        <pc:spChg chg="mod">
          <ac:chgData name="Todd Schultz" userId="d18eead3abe991c7" providerId="LiveId" clId="{D7F8B1E0-E082-48FA-AD73-DB34EF006DE3}" dt="2023-02-01T18:01:23.874" v="76" actId="20577"/>
          <ac:spMkLst>
            <pc:docMk/>
            <pc:sldMk cId="1011033503" sldId="262"/>
            <ac:spMk id="48" creationId="{7AABD3A1-A720-CD2A-38C1-B0F58854B2B8}"/>
          </ac:spMkLst>
        </pc:spChg>
        <pc:spChg chg="mod">
          <ac:chgData name="Todd Schultz" userId="d18eead3abe991c7" providerId="LiveId" clId="{D7F8B1E0-E082-48FA-AD73-DB34EF006DE3}" dt="2023-02-01T14:12:45.648" v="72" actId="20577"/>
          <ac:spMkLst>
            <pc:docMk/>
            <pc:sldMk cId="1011033503" sldId="262"/>
            <ac:spMk id="55" creationId="{109D06DD-A369-B2FB-4B23-7307092B30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225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4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1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87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15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9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1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7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72EE73D-7108-4433-B8F9-DEE46C270882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7E175C7-5E0D-41A1-911E-FA77F02BC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Relation_(database)" TargetMode="External"/><Relationship Id="rId3" Type="http://schemas.openxmlformats.org/officeDocument/2006/relationships/hyperlink" Target="https://en.wikipedia.org/wiki/Edgar_F._Codd" TargetMode="External"/><Relationship Id="rId7" Type="http://schemas.openxmlformats.org/officeDocument/2006/relationships/hyperlink" Target="https://en.wikipedia.org/wiki/Data_domain" TargetMode="External"/><Relationship Id="rId2" Type="http://schemas.openxmlformats.org/officeDocument/2006/relationships/hyperlink" Target="https://en.wikipedia.org/wiki/Databa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uple" TargetMode="External"/><Relationship Id="rId5" Type="http://schemas.openxmlformats.org/officeDocument/2006/relationships/hyperlink" Target="https://en.wikipedia.org/wiki/Set_(mathematics)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en.wikipedia.org/wiki/Relation_(database)#cite_note-1" TargetMode="Externa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ifewire.com/relation-definition-101926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1066-5215-2022-4808-BD918A5362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Normalization And Related Topics</a:t>
            </a:r>
            <a:endParaRPr lang="en-US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EE591-BAAC-CB4D-9CB8-5302FC2CBB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49D6-0845-C1AE-3445-F1F037F2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77092"/>
            <a:ext cx="7729728" cy="914400"/>
          </a:xfrm>
        </p:spPr>
        <p:txBody>
          <a:bodyPr/>
          <a:lstStyle/>
          <a:p>
            <a:r>
              <a:rPr lang="en-US" dirty="0"/>
              <a:t>Yet Another DB Example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373AA4-4AEC-36B4-A9EB-0135BE9D3BEC}"/>
              </a:ext>
            </a:extLst>
          </p:cNvPr>
          <p:cNvSpPr txBox="1"/>
          <p:nvPr/>
        </p:nvSpPr>
        <p:spPr>
          <a:xfrm>
            <a:off x="7564582" y="1351795"/>
            <a:ext cx="345866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Accelerated Reader</a:t>
            </a:r>
          </a:p>
          <a:p>
            <a:endParaRPr lang="en-US" dirty="0"/>
          </a:p>
          <a:p>
            <a:r>
              <a:rPr lang="en-US" dirty="0"/>
              <a:t>Students choose &amp; read books, earning points for prizes based on a test on the book.</a:t>
            </a:r>
          </a:p>
          <a:p>
            <a:endParaRPr lang="en-US" dirty="0"/>
          </a:p>
          <a:p>
            <a:r>
              <a:rPr lang="en-US" dirty="0"/>
              <a:t>Pts Earned = AR Factor * Book Points * Test Points / 100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1A5647-6F51-1E43-65B9-DC0B1FF75B09}"/>
              </a:ext>
            </a:extLst>
          </p:cNvPr>
          <p:cNvSpPr txBox="1"/>
          <p:nvPr/>
        </p:nvSpPr>
        <p:spPr>
          <a:xfrm>
            <a:off x="433286" y="3948803"/>
            <a:ext cx="69698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In 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latin typeface="+mj-lt"/>
                <a:hlinkClick r:id="rId2" tooltip="Database"/>
              </a:rPr>
              <a:t>database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 theory, a </a:t>
            </a:r>
            <a:r>
              <a:rPr lang="en-US" b="1" i="0" dirty="0">
                <a:solidFill>
                  <a:srgbClr val="202122"/>
                </a:solidFill>
                <a:effectLst/>
                <a:latin typeface="+mj-lt"/>
              </a:rPr>
              <a:t>relation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, as originally defined by 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latin typeface="+mj-lt"/>
                <a:hlinkClick r:id="rId3" tooltip="Edgar F. Codd"/>
              </a:rPr>
              <a:t>E. F. Codd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,</a:t>
            </a:r>
            <a:r>
              <a:rPr lang="en-US" b="0" i="0" u="none" strike="noStrike" baseline="30000" dirty="0">
                <a:solidFill>
                  <a:srgbClr val="3366CC"/>
                </a:solidFill>
                <a:effectLst/>
                <a:latin typeface="+mj-lt"/>
                <a:hlinkClick r:id="rId4"/>
              </a:rPr>
              <a:t>[1]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 is a 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latin typeface="+mj-lt"/>
                <a:hlinkClick r:id="rId5" tooltip="Set (mathematics)"/>
              </a:rPr>
              <a:t>set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 of 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latin typeface="+mj-lt"/>
                <a:hlinkClick r:id="rId6" tooltip="Tuple"/>
              </a:rPr>
              <a:t>tuples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 (d</a:t>
            </a:r>
            <a:r>
              <a:rPr lang="en-US" b="0" i="0" baseline="-25000" dirty="0">
                <a:solidFill>
                  <a:srgbClr val="202122"/>
                </a:solidFill>
                <a:effectLst/>
                <a:latin typeface="+mj-lt"/>
              </a:rPr>
              <a:t>1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, d</a:t>
            </a:r>
            <a:r>
              <a:rPr lang="en-US" b="0" i="0" baseline="-25000" dirty="0">
                <a:solidFill>
                  <a:srgbClr val="202122"/>
                </a:solidFill>
                <a:effectLst/>
                <a:latin typeface="+mj-lt"/>
              </a:rPr>
              <a:t>2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, ..., 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+mj-lt"/>
              </a:rPr>
              <a:t>d</a:t>
            </a:r>
            <a:r>
              <a:rPr lang="en-US" b="0" i="0" baseline="-25000" dirty="0" err="1">
                <a:solidFill>
                  <a:srgbClr val="202122"/>
                </a:solidFill>
                <a:effectLst/>
                <a:latin typeface="+mj-lt"/>
              </a:rPr>
              <a:t>n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), where each element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+mj-lt"/>
              </a:rPr>
              <a:t>d</a:t>
            </a:r>
            <a:r>
              <a:rPr lang="en-US" b="0" i="0" baseline="-25000" dirty="0" err="1">
                <a:solidFill>
                  <a:srgbClr val="202122"/>
                </a:solidFill>
                <a:effectLst/>
                <a:latin typeface="+mj-lt"/>
              </a:rPr>
              <a:t>j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 is a member of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+mj-lt"/>
              </a:rPr>
              <a:t>D</a:t>
            </a:r>
            <a:r>
              <a:rPr lang="en-US" b="0" i="0" baseline="-25000" dirty="0" err="1">
                <a:solidFill>
                  <a:srgbClr val="202122"/>
                </a:solidFill>
                <a:effectLst/>
                <a:latin typeface="+mj-lt"/>
              </a:rPr>
              <a:t>j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, a 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latin typeface="+mj-lt"/>
                <a:hlinkClick r:id="rId7" tooltip="Data domain"/>
              </a:rPr>
              <a:t>data domain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</a:rPr>
              <a:t>.  From </a:t>
            </a:r>
            <a:r>
              <a:rPr lang="en-US" b="0" i="0" dirty="0">
                <a:solidFill>
                  <a:srgbClr val="202122"/>
                </a:solidFill>
                <a:effectLst/>
                <a:latin typeface="+mj-lt"/>
                <a:hlinkClick r:id="rId8"/>
              </a:rPr>
              <a:t>Wikipedia</a:t>
            </a:r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r>
              <a:rPr lang="en-US" b="1" dirty="0">
                <a:latin typeface="+mj-lt"/>
              </a:rPr>
              <a:t>Metadata:</a:t>
            </a:r>
            <a:r>
              <a:rPr lang="en-US" dirty="0">
                <a:latin typeface="+mj-lt"/>
              </a:rPr>
              <a:t> Data about data – entity (relation), attributes (columns), attribute domains (types)</a:t>
            </a:r>
            <a:endParaRPr lang="en-US" b="1" dirty="0"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E114F-ADC5-8815-C95A-914546648C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1935" y="1351795"/>
            <a:ext cx="6596700" cy="207720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D9565B9-82CA-914D-CF19-F8EFCF1A8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123" y="3948803"/>
            <a:ext cx="3277150" cy="1534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47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49D6-0845-C1AE-3445-F1F037F2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77092"/>
            <a:ext cx="7729728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Requirements for a Data Relation</a:t>
            </a:r>
            <a:br>
              <a:rPr lang="en-US" dirty="0"/>
            </a:br>
            <a:r>
              <a:rPr lang="en-US" dirty="0"/>
              <a:t>(Not Relationship)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BAE50A-DDCD-8646-B49B-CFBDB2A23CBD}"/>
              </a:ext>
            </a:extLst>
          </p:cNvPr>
          <p:cNvSpPr txBox="1"/>
          <p:nvPr/>
        </p:nvSpPr>
        <p:spPr>
          <a:xfrm>
            <a:off x="7278256" y="2828835"/>
            <a:ext cx="45581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 unique name for the entity (table, list) among all entities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Sequence of columns (attributes, fields) with unique column names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No row (tuple, record, instance) can be a duplicate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Each cell (field) must contain a single ‘atomic’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 values in a column must be the same data type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https://www.lifewire.com/relation-definition-1019260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71C407-1F33-EC9A-FC8E-1F9B802B5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18" y="2714602"/>
            <a:ext cx="6596700" cy="20772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98DE16-79A7-BDAC-EAE4-1DE928DAA4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570" y="1274484"/>
            <a:ext cx="11404812" cy="126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931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49D6-0845-C1AE-3445-F1F037F2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8655" y="277092"/>
            <a:ext cx="9586367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Relation in First Normal Form (1NF)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BAE50A-DDCD-8646-B49B-CFBDB2A23CBD}"/>
              </a:ext>
            </a:extLst>
          </p:cNvPr>
          <p:cNvSpPr txBox="1"/>
          <p:nvPr/>
        </p:nvSpPr>
        <p:spPr>
          <a:xfrm>
            <a:off x="1000858" y="3349254"/>
            <a:ext cx="101902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‘First normal form’ is a relation with no repeating fields and a primary key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1NF is a conceptual step in DB design (i.e., you don’t build a 1NF DB, you use the idea to refine your data model)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fully relational design can be denormalized to 1NF (or similar) for analysis (e.g., think of Excel pivot tables)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1NF is a ‘well structured’ list but as way to store data can suffer from ‘anomalies’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Insert: What to do with new students or books without tests?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Delete: If Tammy leaves and we delete her rows, we’ve lost facts that 2</a:t>
            </a:r>
            <a:r>
              <a:rPr lang="en-US" baseline="30000" dirty="0"/>
              <a:t>nd</a:t>
            </a:r>
            <a:r>
              <a:rPr lang="en-US" dirty="0"/>
              <a:t> grade has a 90% factor and Paradise Lost is a 1000 point book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Update: If we conclude Bunny’s Adventure is really a 150 point read, we must make several updates to change one fact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49BFCF-DCE7-D60D-2488-40EDBFD4386C}"/>
              </a:ext>
            </a:extLst>
          </p:cNvPr>
          <p:cNvSpPr txBox="1"/>
          <p:nvPr/>
        </p:nvSpPr>
        <p:spPr>
          <a:xfrm>
            <a:off x="1133841" y="1191492"/>
            <a:ext cx="837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ARTest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361752-E65A-A05F-9938-CA614EA0B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41" y="1520454"/>
            <a:ext cx="682942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6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49D6-0845-C1AE-3445-F1F037F2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4820" y="333005"/>
            <a:ext cx="7502359" cy="914400"/>
          </a:xfrm>
        </p:spPr>
        <p:txBody>
          <a:bodyPr>
            <a:normAutofit/>
          </a:bodyPr>
          <a:lstStyle/>
          <a:p>
            <a:r>
              <a:rPr lang="en-US" dirty="0"/>
              <a:t>A Digression on Keys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A8EDCC-E13A-DCE7-A486-A52B6D1E9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47" y="1295764"/>
            <a:ext cx="4075967" cy="23796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3192E5F-2599-BACD-8DDA-E4A0CCDE83E0}"/>
              </a:ext>
            </a:extLst>
          </p:cNvPr>
          <p:cNvSpPr txBox="1"/>
          <p:nvPr/>
        </p:nvSpPr>
        <p:spPr>
          <a:xfrm>
            <a:off x="4484077" y="1362808"/>
            <a:ext cx="64183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 </a:t>
            </a:r>
            <a:r>
              <a:rPr lang="en-US" sz="1600" b="1" dirty="0"/>
              <a:t>key</a:t>
            </a:r>
            <a:r>
              <a:rPr lang="en-US" sz="1600" dirty="0"/>
              <a:t> (in general though ‘key’ usually means ‘primary key’) is a subset of a relation’s attributes; specification of values for the key attributes defines a subset of the rows of the table. For instance [</a:t>
            </a:r>
            <a:r>
              <a:rPr lang="en-US" sz="1600" dirty="0" err="1"/>
              <a:t>Section,Instructor</a:t>
            </a:r>
            <a:r>
              <a:rPr lang="en-US" sz="1600" dirty="0"/>
              <a:t>] is a key and values (‘</a:t>
            </a:r>
            <a:r>
              <a:rPr lang="en-US" sz="1600" dirty="0" err="1"/>
              <a:t>A’,’York</a:t>
            </a:r>
            <a:r>
              <a:rPr lang="en-US" sz="1600" dirty="0"/>
              <a:t>’) for the key determines a subset containing two rows from the table. The ‘empty key’ (i.e., specifying no attributes or values) determines a subset containing all rows. In general, there are 2</a:t>
            </a:r>
            <a:r>
              <a:rPr lang="en-US" sz="1600" baseline="30000" dirty="0"/>
              <a:t>n</a:t>
            </a:r>
            <a:r>
              <a:rPr lang="en-US" sz="1600" dirty="0"/>
              <a:t> potential keys for a table, where n is the number of attributes in the relation.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006E83-7973-9900-4F4E-02E8D88F43D0}"/>
              </a:ext>
            </a:extLst>
          </p:cNvPr>
          <p:cNvSpPr txBox="1"/>
          <p:nvPr/>
        </p:nvSpPr>
        <p:spPr>
          <a:xfrm>
            <a:off x="249847" y="3786535"/>
            <a:ext cx="1123290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 </a:t>
            </a:r>
            <a:r>
              <a:rPr lang="en-US" sz="1600" b="1" dirty="0"/>
              <a:t>super key</a:t>
            </a:r>
            <a:r>
              <a:rPr lang="en-US" sz="1600" dirty="0"/>
              <a:t> determines a unique record, as does a </a:t>
            </a:r>
            <a:r>
              <a:rPr lang="en-US" sz="1600" b="1" dirty="0"/>
              <a:t>candidate key</a:t>
            </a:r>
            <a:r>
              <a:rPr lang="en-US" sz="1600" dirty="0"/>
              <a:t> or a </a:t>
            </a:r>
            <a:r>
              <a:rPr lang="en-US" sz="1600" b="1" dirty="0"/>
              <a:t>primary key</a:t>
            </a:r>
            <a:r>
              <a:rPr lang="en-US" sz="1600" dirty="0"/>
              <a:t>. A </a:t>
            </a:r>
            <a:r>
              <a:rPr lang="en-US" sz="1600" b="1" dirty="0"/>
              <a:t>super key</a:t>
            </a:r>
            <a:r>
              <a:rPr lang="en-US" sz="1600" dirty="0"/>
              <a:t> may have attributes not required for uniqueness (e.g., [</a:t>
            </a:r>
            <a:r>
              <a:rPr lang="en-US" sz="1600" dirty="0" err="1"/>
              <a:t>CRN,Instructor</a:t>
            </a:r>
            <a:r>
              <a:rPr lang="en-US" sz="1600" dirty="0"/>
              <a:t>] is a super key but [CRN] by itself uniquely identifies a record). A </a:t>
            </a:r>
            <a:r>
              <a:rPr lang="en-US" sz="1600" b="1" dirty="0"/>
              <a:t>candidate key</a:t>
            </a:r>
            <a:r>
              <a:rPr lang="en-US" sz="1600" dirty="0"/>
              <a:t> is a ‘minimal’ super key where all the key attributes are required for uniqueness (e.g., [</a:t>
            </a:r>
            <a:r>
              <a:rPr lang="en-US" sz="1600" dirty="0" err="1"/>
              <a:t>Course,Section</a:t>
            </a:r>
            <a:r>
              <a:rPr lang="en-US" sz="1600" dirty="0"/>
              <a:t>] is a candidate key – uniquely defines a record – but [Course] or [Section] alone do not. A </a:t>
            </a:r>
            <a:r>
              <a:rPr lang="en-US" sz="1600" b="1" dirty="0"/>
              <a:t>primary key</a:t>
            </a:r>
            <a:r>
              <a:rPr lang="en-US" sz="1600" dirty="0"/>
              <a:t> is one candidate key chosen as the ‘main’ identifier for the table. A </a:t>
            </a:r>
            <a:r>
              <a:rPr lang="en-US" sz="1600" b="1" dirty="0"/>
              <a:t>multi-key</a:t>
            </a:r>
            <a:r>
              <a:rPr lang="en-US" sz="1600" dirty="0"/>
              <a:t> can, in general, identify a set of more than 1 record (e.g., [Section] is a multi-key since value (‘B’) for it returns 3 records).</a:t>
            </a:r>
          </a:p>
          <a:p>
            <a:endParaRPr lang="en-US" sz="1600" dirty="0"/>
          </a:p>
          <a:p>
            <a:r>
              <a:rPr lang="en-US" sz="1600" dirty="0"/>
              <a:t>A </a:t>
            </a:r>
            <a:r>
              <a:rPr lang="en-US" sz="1600" b="1" dirty="0"/>
              <a:t>composite key</a:t>
            </a:r>
            <a:r>
              <a:rPr lang="en-US" sz="1600" dirty="0"/>
              <a:t> contains more than one attribute (e.g., [</a:t>
            </a:r>
            <a:r>
              <a:rPr lang="en-US" sz="1600" dirty="0" err="1"/>
              <a:t>Course,Section</a:t>
            </a:r>
            <a:r>
              <a:rPr lang="en-US" sz="1600" dirty="0"/>
              <a:t>] is composite but [</a:t>
            </a:r>
            <a:r>
              <a:rPr lang="en-US" sz="1600" dirty="0" err="1"/>
              <a:t>MaxEnroll</a:t>
            </a:r>
            <a:r>
              <a:rPr lang="en-US" sz="1600" dirty="0"/>
              <a:t>] is not). A </a:t>
            </a:r>
            <a:r>
              <a:rPr lang="en-US" sz="1600" b="1" dirty="0"/>
              <a:t>surrogate key</a:t>
            </a:r>
            <a:r>
              <a:rPr lang="en-US" sz="1600" dirty="0"/>
              <a:t> is a ‘made up value’ (usually integer) added to a relation to guarantee a unique key (e.g., [CRN]). A </a:t>
            </a:r>
            <a:r>
              <a:rPr lang="en-US" sz="1600" b="1" dirty="0"/>
              <a:t>foreign key</a:t>
            </a:r>
            <a:r>
              <a:rPr lang="en-US" sz="1600" dirty="0"/>
              <a:t> is an attribute in another table that refers to the primary key (e.g., using [CRN] in a student schedule to ‘look up’ the Instructor and </a:t>
            </a:r>
            <a:r>
              <a:rPr lang="en-US" sz="1600" dirty="0" err="1"/>
              <a:t>MaxEnroll</a:t>
            </a:r>
            <a:r>
              <a:rPr lang="en-US" sz="1600" dirty="0"/>
              <a:t> for the course)</a:t>
            </a:r>
          </a:p>
        </p:txBody>
      </p:sp>
    </p:spTree>
    <p:extLst>
      <p:ext uri="{BB962C8B-B14F-4D97-AF65-F5344CB8AC3E}">
        <p14:creationId xmlns:p14="http://schemas.microsoft.com/office/powerpoint/2010/main" val="2084569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49D6-0845-C1AE-3445-F1F037F2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096" y="244741"/>
            <a:ext cx="9363807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Refining 1NF to 2NF (Second Normal Form)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BAE50A-DDCD-8646-B49B-CFBDB2A23CBD}"/>
              </a:ext>
            </a:extLst>
          </p:cNvPr>
          <p:cNvSpPr txBox="1"/>
          <p:nvPr/>
        </p:nvSpPr>
        <p:spPr>
          <a:xfrm>
            <a:off x="7308663" y="1309008"/>
            <a:ext cx="37894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a 1NF relation does not have a composite key, it’s already in 2NF.</a:t>
            </a:r>
          </a:p>
          <a:p>
            <a:endParaRPr lang="en-US" dirty="0"/>
          </a:p>
          <a:p>
            <a:r>
              <a:rPr lang="en-US" dirty="0"/>
              <a:t>If not, move attributes that are ‘functionally dependent’ on only part of the key to their own </a:t>
            </a:r>
            <a:r>
              <a:rPr lang="en-US" sz="2000" dirty="0"/>
              <a:t>tables or calculate when needed.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49BFCF-DCE7-D60D-2488-40EDBFD4386C}"/>
              </a:ext>
            </a:extLst>
          </p:cNvPr>
          <p:cNvSpPr txBox="1"/>
          <p:nvPr/>
        </p:nvSpPr>
        <p:spPr>
          <a:xfrm>
            <a:off x="347259" y="1124342"/>
            <a:ext cx="837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ARTest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05F03A-3B03-DA5A-D01B-A885297F8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88" y="3718586"/>
            <a:ext cx="2543175" cy="11144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0A21A4-46A7-868F-185A-51C76A0ACF71}"/>
              </a:ext>
            </a:extLst>
          </p:cNvPr>
          <p:cNvSpPr txBox="1"/>
          <p:nvPr/>
        </p:nvSpPr>
        <p:spPr>
          <a:xfrm>
            <a:off x="766188" y="3401869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CAEB21D-705C-00CB-9877-A48831EB9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2590" y="3639602"/>
            <a:ext cx="2533650" cy="18097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658ABE-E9FD-5187-8E81-2FF5987729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9468" y="3633286"/>
            <a:ext cx="3076575" cy="12858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1625CA9-F7C1-A6A7-7530-3FB7127E9C2B}"/>
              </a:ext>
            </a:extLst>
          </p:cNvPr>
          <p:cNvSpPr txBox="1"/>
          <p:nvPr/>
        </p:nvSpPr>
        <p:spPr>
          <a:xfrm>
            <a:off x="6969468" y="337907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AADD42-009D-676D-C9F0-8F271DFF7547}"/>
              </a:ext>
            </a:extLst>
          </p:cNvPr>
          <p:cNvSpPr txBox="1"/>
          <p:nvPr/>
        </p:nvSpPr>
        <p:spPr>
          <a:xfrm>
            <a:off x="3900304" y="3349254"/>
            <a:ext cx="837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ARTest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365696D-B1D9-9924-0E48-6442A602B1A6}"/>
              </a:ext>
            </a:extLst>
          </p:cNvPr>
          <p:cNvCxnSpPr>
            <a:cxnSpLocks/>
            <a:stCxn id="4" idx="3"/>
            <a:endCxn id="11" idx="1"/>
          </p:cNvCxnSpPr>
          <p:nvPr/>
        </p:nvCxnSpPr>
        <p:spPr>
          <a:xfrm>
            <a:off x="3309363" y="4275799"/>
            <a:ext cx="563227" cy="268678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E0BB72-2BCE-B1AA-2317-B5A737F26010}"/>
              </a:ext>
            </a:extLst>
          </p:cNvPr>
          <p:cNvCxnSpPr>
            <a:cxnSpLocks/>
            <a:stCxn id="11" idx="3"/>
            <a:endCxn id="13" idx="1"/>
          </p:cNvCxnSpPr>
          <p:nvPr/>
        </p:nvCxnSpPr>
        <p:spPr>
          <a:xfrm flipV="1">
            <a:off x="6406240" y="4276224"/>
            <a:ext cx="563228" cy="268253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94D83E1-F152-6449-4FD6-4925EEE4B94C}"/>
              </a:ext>
            </a:extLst>
          </p:cNvPr>
          <p:cNvSpPr txBox="1"/>
          <p:nvPr/>
        </p:nvSpPr>
        <p:spPr>
          <a:xfrm>
            <a:off x="3337077" y="4029971"/>
            <a:ext cx="563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1:N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3E0F71B-086F-6291-808E-6A3E564115B4}"/>
              </a:ext>
            </a:extLst>
          </p:cNvPr>
          <p:cNvSpPr txBox="1"/>
          <p:nvPr/>
        </p:nvSpPr>
        <p:spPr>
          <a:xfrm>
            <a:off x="6406240" y="4027259"/>
            <a:ext cx="563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N:1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5C9BC64-C8A1-C13C-E163-BCAA69EB7061}"/>
              </a:ext>
            </a:extLst>
          </p:cNvPr>
          <p:cNvSpPr txBox="1"/>
          <p:nvPr/>
        </p:nvSpPr>
        <p:spPr>
          <a:xfrm>
            <a:off x="592098" y="5498052"/>
            <a:ext cx="1077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Several anomalies addressed (e.g., new student or book) and less redundancy. Still deletion and update anomalies with Grade &amp; AR Factor and AR Points.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6D5082-7EBA-1988-4333-03253236F6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259" y="1452174"/>
            <a:ext cx="682942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84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49D6-0845-C1AE-3445-F1F037F2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095" y="273022"/>
            <a:ext cx="9363807" cy="914400"/>
          </a:xfrm>
        </p:spPr>
        <p:txBody>
          <a:bodyPr>
            <a:normAutofit/>
          </a:bodyPr>
          <a:lstStyle/>
          <a:p>
            <a:r>
              <a:rPr lang="en-US" dirty="0"/>
              <a:t>Refining 2NF to 3NF (Third Normal Form)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58F0127-ECA8-8B83-77B7-78109E2EB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032" y="1513464"/>
            <a:ext cx="1857375" cy="11525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1B171A6-0C52-7CCD-1581-6CA49283E6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7818" y="1595356"/>
            <a:ext cx="3048000" cy="124777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14E63F8-D2B0-7BEC-7EB7-0588CD25C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1240" y="1513464"/>
            <a:ext cx="1857375" cy="1800225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7709E6D1-0202-2A11-5317-12C609787CCD}"/>
              </a:ext>
            </a:extLst>
          </p:cNvPr>
          <p:cNvSpPr txBox="1"/>
          <p:nvPr/>
        </p:nvSpPr>
        <p:spPr>
          <a:xfrm>
            <a:off x="1349685" y="122602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284E42-E752-31C4-B03B-8F3C0BF73458}"/>
              </a:ext>
            </a:extLst>
          </p:cNvPr>
          <p:cNvSpPr txBox="1"/>
          <p:nvPr/>
        </p:nvSpPr>
        <p:spPr>
          <a:xfrm>
            <a:off x="6557818" y="132879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B7F3C2E-CD8C-F1F3-B0C0-03831D8C001B}"/>
              </a:ext>
            </a:extLst>
          </p:cNvPr>
          <p:cNvSpPr txBox="1"/>
          <p:nvPr/>
        </p:nvSpPr>
        <p:spPr>
          <a:xfrm>
            <a:off x="4031240" y="1226024"/>
            <a:ext cx="837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ARTest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F3BF59D-ACEE-A6F5-A5CE-88DA720DECCB}"/>
              </a:ext>
            </a:extLst>
          </p:cNvPr>
          <p:cNvSpPr txBox="1"/>
          <p:nvPr/>
        </p:nvSpPr>
        <p:spPr>
          <a:xfrm>
            <a:off x="337703" y="2693856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ARFactor</a:t>
            </a:r>
            <a:endParaRPr lang="en-US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A960319-7F05-6136-9931-2FF063D06A36}"/>
              </a:ext>
            </a:extLst>
          </p:cNvPr>
          <p:cNvCxnSpPr>
            <a:cxnSpLocks/>
            <a:stCxn id="16" idx="3"/>
            <a:endCxn id="31" idx="1"/>
          </p:cNvCxnSpPr>
          <p:nvPr/>
        </p:nvCxnSpPr>
        <p:spPr>
          <a:xfrm>
            <a:off x="3229407" y="2089727"/>
            <a:ext cx="801833" cy="32385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ED83D7E6-DBA3-EDA4-AEA6-2787DCE69B2B}"/>
              </a:ext>
            </a:extLst>
          </p:cNvPr>
          <p:cNvSpPr txBox="1"/>
          <p:nvPr/>
        </p:nvSpPr>
        <p:spPr>
          <a:xfrm>
            <a:off x="3335383" y="1850189"/>
            <a:ext cx="563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1:N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F42D53C-F8F1-946A-9FEF-65827329BF98}"/>
              </a:ext>
            </a:extLst>
          </p:cNvPr>
          <p:cNvCxnSpPr>
            <a:cxnSpLocks/>
            <a:stCxn id="16" idx="2"/>
            <a:endCxn id="53" idx="3"/>
          </p:cNvCxnSpPr>
          <p:nvPr/>
        </p:nvCxnSpPr>
        <p:spPr>
          <a:xfrm flipH="1">
            <a:off x="1695968" y="2665989"/>
            <a:ext cx="604752" cy="78324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12C3A0F-5460-2088-A4AC-24822CEABD69}"/>
              </a:ext>
            </a:extLst>
          </p:cNvPr>
          <p:cNvSpPr txBox="1"/>
          <p:nvPr/>
        </p:nvSpPr>
        <p:spPr>
          <a:xfrm>
            <a:off x="1586421" y="2768763"/>
            <a:ext cx="563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1:N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2F61E17-947E-F432-689B-0292D12CC391}"/>
              </a:ext>
            </a:extLst>
          </p:cNvPr>
          <p:cNvCxnSpPr>
            <a:cxnSpLocks/>
            <a:stCxn id="31" idx="3"/>
            <a:endCxn id="26" idx="1"/>
          </p:cNvCxnSpPr>
          <p:nvPr/>
        </p:nvCxnSpPr>
        <p:spPr>
          <a:xfrm flipV="1">
            <a:off x="5888615" y="2219244"/>
            <a:ext cx="669203" cy="194333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7AABD3A1-A720-CD2A-38C1-B0F58854B2B8}"/>
              </a:ext>
            </a:extLst>
          </p:cNvPr>
          <p:cNvSpPr txBox="1"/>
          <p:nvPr/>
        </p:nvSpPr>
        <p:spPr>
          <a:xfrm>
            <a:off x="5955460" y="1905061"/>
            <a:ext cx="563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N:1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0394261-1166-3291-BE2C-6BE0B0B3D706}"/>
              </a:ext>
            </a:extLst>
          </p:cNvPr>
          <p:cNvSpPr txBox="1"/>
          <p:nvPr/>
        </p:nvSpPr>
        <p:spPr>
          <a:xfrm>
            <a:off x="2252496" y="3413288"/>
            <a:ext cx="91077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Any 2NF attributes functionally dependent on other non-key attributes should be moved to their own table (e.g., </a:t>
            </a:r>
            <a:r>
              <a:rPr lang="en-US" dirty="0" err="1"/>
              <a:t>ARFactor</a:t>
            </a:r>
            <a:r>
              <a:rPr lang="en-US" dirty="0"/>
              <a:t>) or removed because they can be calculated as needed (e.g., AR Points in </a:t>
            </a:r>
            <a:r>
              <a:rPr lang="en-US" dirty="0" err="1"/>
              <a:t>ARTest</a:t>
            </a:r>
            <a:r>
              <a:rPr lang="en-US" dirty="0"/>
              <a:t>).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F915C1A4-ED11-F4F2-3D3B-723BED229B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618" y="2992031"/>
            <a:ext cx="1276350" cy="914400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109D06DD-A369-B2FB-4B23-7307092B3048}"/>
              </a:ext>
            </a:extLst>
          </p:cNvPr>
          <p:cNvSpPr txBox="1"/>
          <p:nvPr/>
        </p:nvSpPr>
        <p:spPr>
          <a:xfrm>
            <a:off x="418282" y="4412189"/>
            <a:ext cx="1094066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are other levels of refinement: Boyce-Codd NF and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</a:t>
            </a:r>
            <a:r>
              <a:rPr lang="en-US" dirty="0"/>
              <a:t>, 6</a:t>
            </a:r>
            <a:r>
              <a:rPr lang="en-US" baseline="30000" dirty="0"/>
              <a:t>th</a:t>
            </a:r>
            <a:r>
              <a:rPr lang="en-US" dirty="0"/>
              <a:t> normal forms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3NF is considered the ‘sweet spot’ for data modeling, addressing most concerns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Complex models – especially those with several candidate keys – may require refinement beyond 3NF but introductory illustrative examples are a challenge to develop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short – for all normal forms and relational database models</a:t>
            </a:r>
            <a:br>
              <a:rPr lang="en-US" dirty="0"/>
            </a:br>
            <a:r>
              <a:rPr lang="en-US" sz="2400" b="1" u="sng" dirty="0"/>
              <a:t>A relation’s attributes will depend on the (primary) key, the whole key and nothing but the key, so help me Codd.</a:t>
            </a:r>
            <a:endParaRPr lang="en-US" sz="2400" b="1" u="sng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1103350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1076</TotalTime>
  <Words>987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Parcel</vt:lpstr>
      <vt:lpstr>Data Normalization And Related Topics</vt:lpstr>
      <vt:lpstr>Yet Another DB Example</vt:lpstr>
      <vt:lpstr>Requirements for a Data Relation (Not Relationship)</vt:lpstr>
      <vt:lpstr>Example Relation in First Normal Form (1NF)</vt:lpstr>
      <vt:lpstr>A Digression on Keys</vt:lpstr>
      <vt:lpstr>Refining 1NF to 2NF (Second Normal Form)</vt:lpstr>
      <vt:lpstr>Refining 2NF to 3NF (Third Normal Form)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Watson Data Management</dc:title>
  <dc:creator>Todd Schultz</dc:creator>
  <cp:lastModifiedBy>Todd Schultz</cp:lastModifiedBy>
  <cp:revision>5</cp:revision>
  <dcterms:created xsi:type="dcterms:W3CDTF">2023-01-04T15:29:20Z</dcterms:created>
  <dcterms:modified xsi:type="dcterms:W3CDTF">2023-02-01T18:17:34Z</dcterms:modified>
</cp:coreProperties>
</file>